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66000-B497-4C50-AE7E-D327916E9427}" type="doc">
      <dgm:prSet loTypeId="urn:microsoft.com/office/officeart/2005/8/layout/pyramid4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19015D3-621C-4E19-A713-F914132D68E8}">
      <dgm:prSet phldrT="[Text]" custT="1"/>
      <dgm:spPr/>
      <dgm:t>
        <a:bodyPr/>
        <a:lstStyle/>
        <a:p>
          <a:pPr algn="ctr"/>
          <a:r>
            <a:rPr lang="en-US" sz="1200" dirty="0"/>
            <a:t>Vision and Strategy Development</a:t>
          </a:r>
        </a:p>
      </dgm:t>
    </dgm:pt>
    <dgm:pt modelId="{3F4BEA60-2916-4083-AC5D-34158B7D7752}" type="parTrans" cxnId="{9E25F1D3-1EBA-40EC-9210-BE9A9D579E85}">
      <dgm:prSet/>
      <dgm:spPr/>
      <dgm:t>
        <a:bodyPr/>
        <a:lstStyle/>
        <a:p>
          <a:pPr algn="ctr"/>
          <a:endParaRPr lang="en-US" sz="1200"/>
        </a:p>
      </dgm:t>
    </dgm:pt>
    <dgm:pt modelId="{6428D9E8-A109-490D-9C28-2AE869D14714}" type="sibTrans" cxnId="{9E25F1D3-1EBA-40EC-9210-BE9A9D579E85}">
      <dgm:prSet/>
      <dgm:spPr/>
      <dgm:t>
        <a:bodyPr/>
        <a:lstStyle/>
        <a:p>
          <a:pPr algn="ctr"/>
          <a:endParaRPr lang="en-US" sz="1200"/>
        </a:p>
      </dgm:t>
    </dgm:pt>
    <dgm:pt modelId="{5EB341DE-20C1-4CBD-AE02-39E64A65F8D3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Digital Operating Model</a:t>
          </a:r>
        </a:p>
      </dgm:t>
    </dgm:pt>
    <dgm:pt modelId="{838A5B8D-9A40-4805-A77A-63908FD26989}" type="parTrans" cxnId="{8AC275BB-5A36-449C-B4E3-F63D52E9741F}">
      <dgm:prSet/>
      <dgm:spPr/>
      <dgm:t>
        <a:bodyPr/>
        <a:lstStyle/>
        <a:p>
          <a:pPr algn="ctr"/>
          <a:endParaRPr lang="en-US" sz="1200"/>
        </a:p>
      </dgm:t>
    </dgm:pt>
    <dgm:pt modelId="{6D9FFD0E-B9CB-48B8-A6B6-08CC348D9564}" type="sibTrans" cxnId="{8AC275BB-5A36-449C-B4E3-F63D52E9741F}">
      <dgm:prSet/>
      <dgm:spPr/>
      <dgm:t>
        <a:bodyPr/>
        <a:lstStyle/>
        <a:p>
          <a:pPr algn="ctr"/>
          <a:endParaRPr lang="en-US" sz="1200"/>
        </a:p>
      </dgm:t>
    </dgm:pt>
    <dgm:pt modelId="{37873405-2F36-410D-932E-53AAD226E326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Digitalization of Products/Services</a:t>
          </a:r>
        </a:p>
      </dgm:t>
    </dgm:pt>
    <dgm:pt modelId="{F1DCF40F-B8F6-46B4-8938-F6E96E6AE7B6}" type="parTrans" cxnId="{C4F5199C-7604-4A6B-985B-137AC1209AC6}">
      <dgm:prSet/>
      <dgm:spPr/>
      <dgm:t>
        <a:bodyPr/>
        <a:lstStyle/>
        <a:p>
          <a:pPr algn="ctr"/>
          <a:endParaRPr lang="en-US" sz="1200"/>
        </a:p>
      </dgm:t>
    </dgm:pt>
    <dgm:pt modelId="{6E5BDFFA-2C27-4CD1-B607-6688547F55BC}" type="sibTrans" cxnId="{C4F5199C-7604-4A6B-985B-137AC1209AC6}">
      <dgm:prSet/>
      <dgm:spPr/>
      <dgm:t>
        <a:bodyPr/>
        <a:lstStyle/>
        <a:p>
          <a:pPr algn="ctr"/>
          <a:endParaRPr lang="en-US" sz="1200"/>
        </a:p>
      </dgm:t>
    </dgm:pt>
    <dgm:pt modelId="{58E12BC8-2D68-4752-9347-C49EC3D4EE22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Organizational Structure and Roles</a:t>
          </a:r>
        </a:p>
      </dgm:t>
    </dgm:pt>
    <dgm:pt modelId="{0ED99165-6F17-4E80-B477-ADD294B22B3C}" type="parTrans" cxnId="{1F424B09-CED1-4004-AD8B-2E513288D82F}">
      <dgm:prSet/>
      <dgm:spPr/>
      <dgm:t>
        <a:bodyPr/>
        <a:lstStyle/>
        <a:p>
          <a:pPr algn="ctr"/>
          <a:endParaRPr lang="en-US" sz="1200"/>
        </a:p>
      </dgm:t>
    </dgm:pt>
    <dgm:pt modelId="{7A7D21AF-2AA6-416C-92F1-5FB91152199A}" type="sibTrans" cxnId="{1F424B09-CED1-4004-AD8B-2E513288D82F}">
      <dgm:prSet/>
      <dgm:spPr/>
      <dgm:t>
        <a:bodyPr/>
        <a:lstStyle/>
        <a:p>
          <a:pPr algn="ctr"/>
          <a:endParaRPr lang="en-US" sz="1200"/>
        </a:p>
      </dgm:t>
    </dgm:pt>
    <dgm:pt modelId="{744BB785-807F-4662-9018-CC2D4BBF150A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Digitally-Enabled Processes</a:t>
          </a:r>
        </a:p>
      </dgm:t>
    </dgm:pt>
    <dgm:pt modelId="{9415D93C-3F07-4FD5-93F6-8F926F6A2FC1}" type="parTrans" cxnId="{1EED83EF-9391-4098-8202-DF2689F2C6BB}">
      <dgm:prSet/>
      <dgm:spPr/>
      <dgm:t>
        <a:bodyPr/>
        <a:lstStyle/>
        <a:p>
          <a:pPr algn="ctr"/>
          <a:endParaRPr lang="en-US" sz="1200"/>
        </a:p>
      </dgm:t>
    </dgm:pt>
    <dgm:pt modelId="{A24FCD25-AAAC-4341-BC11-C3D3AE638DA1}" type="sibTrans" cxnId="{1EED83EF-9391-4098-8202-DF2689F2C6BB}">
      <dgm:prSet/>
      <dgm:spPr/>
      <dgm:t>
        <a:bodyPr/>
        <a:lstStyle/>
        <a:p>
          <a:pPr algn="ctr"/>
          <a:endParaRPr lang="en-US" sz="1200"/>
        </a:p>
      </dgm:t>
    </dgm:pt>
    <dgm:pt modelId="{41E02674-7F36-4522-A3E8-32DBD9AED828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Customer-Centric Culture</a:t>
          </a:r>
        </a:p>
      </dgm:t>
    </dgm:pt>
    <dgm:pt modelId="{5A9A53FE-7BFC-4B4F-B637-0BF7D23C2FFB}" type="parTrans" cxnId="{E5F44097-F8BB-4D46-93B2-E2B2DFF6766A}">
      <dgm:prSet/>
      <dgm:spPr/>
      <dgm:t>
        <a:bodyPr/>
        <a:lstStyle/>
        <a:p>
          <a:pPr algn="ctr"/>
          <a:endParaRPr lang="en-US" sz="1200"/>
        </a:p>
      </dgm:t>
    </dgm:pt>
    <dgm:pt modelId="{B9715F9B-E696-440D-AE2C-B75B44D3D2EC}" type="sibTrans" cxnId="{E5F44097-F8BB-4D46-93B2-E2B2DFF6766A}">
      <dgm:prSet/>
      <dgm:spPr/>
      <dgm:t>
        <a:bodyPr/>
        <a:lstStyle/>
        <a:p>
          <a:pPr algn="ctr"/>
          <a:endParaRPr lang="en-US" sz="1200"/>
        </a:p>
      </dgm:t>
    </dgm:pt>
    <dgm:pt modelId="{DC34093B-F24D-4462-9CAC-1ED113704FDB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Digital Technology and Infrastructure</a:t>
          </a:r>
        </a:p>
      </dgm:t>
    </dgm:pt>
    <dgm:pt modelId="{A4555D1D-B49A-4BAC-A642-330DFC6C7772}" type="parTrans" cxnId="{789E2AE0-5643-4896-BB9F-EAB38603369C}">
      <dgm:prSet/>
      <dgm:spPr/>
      <dgm:t>
        <a:bodyPr/>
        <a:lstStyle/>
        <a:p>
          <a:pPr algn="ctr"/>
          <a:endParaRPr lang="en-US" sz="1200"/>
        </a:p>
      </dgm:t>
    </dgm:pt>
    <dgm:pt modelId="{9601E2D0-0184-4469-8763-92C98CDCB0C3}" type="sibTrans" cxnId="{789E2AE0-5643-4896-BB9F-EAB38603369C}">
      <dgm:prSet/>
      <dgm:spPr/>
      <dgm:t>
        <a:bodyPr/>
        <a:lstStyle/>
        <a:p>
          <a:pPr algn="ctr"/>
          <a:endParaRPr lang="en-US" sz="1200"/>
        </a:p>
      </dgm:t>
    </dgm:pt>
    <dgm:pt modelId="{CD145425-1344-4794-AF2E-C99906A4B740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Digital Data Management</a:t>
          </a:r>
        </a:p>
      </dgm:t>
    </dgm:pt>
    <dgm:pt modelId="{E4BE46CF-1DCD-4F72-B073-07ABF518B26D}" type="parTrans" cxnId="{3E74EF13-DE3A-4F32-A3BD-95AD28EDBDDC}">
      <dgm:prSet/>
      <dgm:spPr/>
      <dgm:t>
        <a:bodyPr/>
        <a:lstStyle/>
        <a:p>
          <a:pPr algn="ctr"/>
          <a:endParaRPr lang="en-US" sz="1200"/>
        </a:p>
      </dgm:t>
    </dgm:pt>
    <dgm:pt modelId="{58A35E96-53BC-4D84-8D2C-106C282912CE}" type="sibTrans" cxnId="{3E74EF13-DE3A-4F32-A3BD-95AD28EDBDDC}">
      <dgm:prSet/>
      <dgm:spPr/>
      <dgm:t>
        <a:bodyPr/>
        <a:lstStyle/>
        <a:p>
          <a:pPr algn="ctr"/>
          <a:endParaRPr lang="en-US" sz="1200"/>
        </a:p>
      </dgm:t>
    </dgm:pt>
    <dgm:pt modelId="{36BD6483-C9AE-48E1-9411-AAB359B7E0B5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•"/>
          </a:pPr>
          <a:r>
            <a:rPr lang="en-US" sz="1200" dirty="0"/>
            <a:t>Cybersecurity and GRC</a:t>
          </a:r>
        </a:p>
      </dgm:t>
    </dgm:pt>
    <dgm:pt modelId="{76962958-FF34-433D-9AD9-9718C5BB31F0}" type="parTrans" cxnId="{7EBAF42A-CBF2-42E6-A55F-C109C56549A8}">
      <dgm:prSet/>
      <dgm:spPr/>
      <dgm:t>
        <a:bodyPr/>
        <a:lstStyle/>
        <a:p>
          <a:pPr algn="ctr"/>
          <a:endParaRPr lang="en-US" sz="1200"/>
        </a:p>
      </dgm:t>
    </dgm:pt>
    <dgm:pt modelId="{D6372454-AA3A-46B8-8C4A-D57E741746D8}" type="sibTrans" cxnId="{7EBAF42A-CBF2-42E6-A55F-C109C56549A8}">
      <dgm:prSet/>
      <dgm:spPr/>
      <dgm:t>
        <a:bodyPr/>
        <a:lstStyle/>
        <a:p>
          <a:pPr algn="ctr"/>
          <a:endParaRPr lang="en-US" sz="1200"/>
        </a:p>
      </dgm:t>
    </dgm:pt>
    <dgm:pt modelId="{BD91BA84-C092-4228-8B79-89AF35F3A85C}" type="pres">
      <dgm:prSet presAssocID="{A8C66000-B497-4C50-AE7E-D327916E9427}" presName="compositeShape" presStyleCnt="0">
        <dgm:presLayoutVars>
          <dgm:chMax val="9"/>
          <dgm:dir/>
          <dgm:resizeHandles val="exact"/>
        </dgm:presLayoutVars>
      </dgm:prSet>
      <dgm:spPr/>
    </dgm:pt>
    <dgm:pt modelId="{2D937D8C-2406-4D5D-AD47-4DF4AD4DC1CC}" type="pres">
      <dgm:prSet presAssocID="{A8C66000-B497-4C50-AE7E-D327916E9427}" presName="triangle1" presStyleLbl="node1" presStyleIdx="0" presStyleCnt="9">
        <dgm:presLayoutVars>
          <dgm:bulletEnabled val="1"/>
        </dgm:presLayoutVars>
      </dgm:prSet>
      <dgm:spPr/>
    </dgm:pt>
    <dgm:pt modelId="{9738CCA1-1865-4650-AA83-69895321101A}" type="pres">
      <dgm:prSet presAssocID="{A8C66000-B497-4C50-AE7E-D327916E9427}" presName="triangle2" presStyleLbl="node1" presStyleIdx="1" presStyleCnt="9" custLinFactNeighborX="3884">
        <dgm:presLayoutVars>
          <dgm:bulletEnabled val="1"/>
        </dgm:presLayoutVars>
      </dgm:prSet>
      <dgm:spPr/>
    </dgm:pt>
    <dgm:pt modelId="{1F616F03-76B2-4895-A492-4CC85BE1A9AE}" type="pres">
      <dgm:prSet presAssocID="{A8C66000-B497-4C50-AE7E-D327916E9427}" presName="triangle3" presStyleLbl="node1" presStyleIdx="2" presStyleCnt="9" custLinFactNeighborX="324" custLinFactNeighborY="971">
        <dgm:presLayoutVars>
          <dgm:bulletEnabled val="1"/>
        </dgm:presLayoutVars>
      </dgm:prSet>
      <dgm:spPr/>
    </dgm:pt>
    <dgm:pt modelId="{0B67BD45-5F42-4372-B640-EF01B8113CF6}" type="pres">
      <dgm:prSet presAssocID="{A8C66000-B497-4C50-AE7E-D327916E9427}" presName="triangle4" presStyleLbl="node1" presStyleIdx="3" presStyleCnt="9">
        <dgm:presLayoutVars>
          <dgm:bulletEnabled val="1"/>
        </dgm:presLayoutVars>
      </dgm:prSet>
      <dgm:spPr/>
    </dgm:pt>
    <dgm:pt modelId="{9134FC0F-F1F3-4769-966F-BA55BDA4E90F}" type="pres">
      <dgm:prSet presAssocID="{A8C66000-B497-4C50-AE7E-D327916E9427}" presName="triangle5" presStyleLbl="node1" presStyleIdx="4" presStyleCnt="9">
        <dgm:presLayoutVars>
          <dgm:bulletEnabled val="1"/>
        </dgm:presLayoutVars>
      </dgm:prSet>
      <dgm:spPr/>
    </dgm:pt>
    <dgm:pt modelId="{4A081025-88A2-4ACD-8AA2-6DB5CC822B31}" type="pres">
      <dgm:prSet presAssocID="{A8C66000-B497-4C50-AE7E-D327916E9427}" presName="triangle6" presStyleLbl="node1" presStyleIdx="5" presStyleCnt="9">
        <dgm:presLayoutVars>
          <dgm:bulletEnabled val="1"/>
        </dgm:presLayoutVars>
      </dgm:prSet>
      <dgm:spPr/>
    </dgm:pt>
    <dgm:pt modelId="{E98AA828-04F8-4018-A9AD-DF0556362BC8}" type="pres">
      <dgm:prSet presAssocID="{A8C66000-B497-4C50-AE7E-D327916E9427}" presName="triangle7" presStyleLbl="node1" presStyleIdx="6" presStyleCnt="9">
        <dgm:presLayoutVars>
          <dgm:bulletEnabled val="1"/>
        </dgm:presLayoutVars>
      </dgm:prSet>
      <dgm:spPr/>
    </dgm:pt>
    <dgm:pt modelId="{AD16DD46-6FEF-433F-B272-30DE4FFE0BD2}" type="pres">
      <dgm:prSet presAssocID="{A8C66000-B497-4C50-AE7E-D327916E9427}" presName="triangle8" presStyleLbl="node1" presStyleIdx="7" presStyleCnt="9">
        <dgm:presLayoutVars>
          <dgm:bulletEnabled val="1"/>
        </dgm:presLayoutVars>
      </dgm:prSet>
      <dgm:spPr/>
    </dgm:pt>
    <dgm:pt modelId="{5694CCE3-3C55-4AC7-A5B5-286119A0D786}" type="pres">
      <dgm:prSet presAssocID="{A8C66000-B497-4C50-AE7E-D327916E9427}" presName="triangle9" presStyleLbl="node1" presStyleIdx="8" presStyleCnt="9">
        <dgm:presLayoutVars>
          <dgm:bulletEnabled val="1"/>
        </dgm:presLayoutVars>
      </dgm:prSet>
      <dgm:spPr/>
    </dgm:pt>
  </dgm:ptLst>
  <dgm:cxnLst>
    <dgm:cxn modelId="{1F424B09-CED1-4004-AD8B-2E513288D82F}" srcId="{A8C66000-B497-4C50-AE7E-D327916E9427}" destId="{58E12BC8-2D68-4752-9347-C49EC3D4EE22}" srcOrd="3" destOrd="0" parTransId="{0ED99165-6F17-4E80-B477-ADD294B22B3C}" sibTransId="{7A7D21AF-2AA6-416C-92F1-5FB91152199A}"/>
    <dgm:cxn modelId="{2C8B4610-DF38-443B-9679-E48FBB9D192B}" type="presOf" srcId="{619015D3-621C-4E19-A713-F914132D68E8}" destId="{2D937D8C-2406-4D5D-AD47-4DF4AD4DC1CC}" srcOrd="0" destOrd="0" presId="urn:microsoft.com/office/officeart/2005/8/layout/pyramid4"/>
    <dgm:cxn modelId="{3E74EF13-DE3A-4F32-A3BD-95AD28EDBDDC}" srcId="{A8C66000-B497-4C50-AE7E-D327916E9427}" destId="{CD145425-1344-4794-AF2E-C99906A4B740}" srcOrd="7" destOrd="0" parTransId="{E4BE46CF-1DCD-4F72-B073-07ABF518B26D}" sibTransId="{58A35E96-53BC-4D84-8D2C-106C282912CE}"/>
    <dgm:cxn modelId="{447DA426-17DF-4A32-9DBA-81443DF43465}" type="presOf" srcId="{5EB341DE-20C1-4CBD-AE02-39E64A65F8D3}" destId="{9738CCA1-1865-4650-AA83-69895321101A}" srcOrd="0" destOrd="0" presId="urn:microsoft.com/office/officeart/2005/8/layout/pyramid4"/>
    <dgm:cxn modelId="{A3B06229-1B9E-4AA0-9F02-6B9ACBF5265B}" type="presOf" srcId="{744BB785-807F-4662-9018-CC2D4BBF150A}" destId="{9134FC0F-F1F3-4769-966F-BA55BDA4E90F}" srcOrd="0" destOrd="0" presId="urn:microsoft.com/office/officeart/2005/8/layout/pyramid4"/>
    <dgm:cxn modelId="{7EBAF42A-CBF2-42E6-A55F-C109C56549A8}" srcId="{A8C66000-B497-4C50-AE7E-D327916E9427}" destId="{36BD6483-C9AE-48E1-9411-AAB359B7E0B5}" srcOrd="8" destOrd="0" parTransId="{76962958-FF34-433D-9AD9-9718C5BB31F0}" sibTransId="{D6372454-AA3A-46B8-8C4A-D57E741746D8}"/>
    <dgm:cxn modelId="{820F3763-0161-472B-A196-CFD0F83C6490}" type="presOf" srcId="{37873405-2F36-410D-932E-53AAD226E326}" destId="{1F616F03-76B2-4895-A492-4CC85BE1A9AE}" srcOrd="0" destOrd="0" presId="urn:microsoft.com/office/officeart/2005/8/layout/pyramid4"/>
    <dgm:cxn modelId="{BB0C6765-4BC5-4C1D-A510-A731E5544C06}" type="presOf" srcId="{58E12BC8-2D68-4752-9347-C49EC3D4EE22}" destId="{0B67BD45-5F42-4372-B640-EF01B8113CF6}" srcOrd="0" destOrd="0" presId="urn:microsoft.com/office/officeart/2005/8/layout/pyramid4"/>
    <dgm:cxn modelId="{6587C365-F690-4FEE-8D27-550C90D94DA3}" type="presOf" srcId="{DC34093B-F24D-4462-9CAC-1ED113704FDB}" destId="{E98AA828-04F8-4018-A9AD-DF0556362BC8}" srcOrd="0" destOrd="0" presId="urn:microsoft.com/office/officeart/2005/8/layout/pyramid4"/>
    <dgm:cxn modelId="{C8D6BF49-D226-422D-92F8-B4BEB773B3A7}" type="presOf" srcId="{36BD6483-C9AE-48E1-9411-AAB359B7E0B5}" destId="{5694CCE3-3C55-4AC7-A5B5-286119A0D786}" srcOrd="0" destOrd="0" presId="urn:microsoft.com/office/officeart/2005/8/layout/pyramid4"/>
    <dgm:cxn modelId="{AA245681-11E8-4F2F-ACD1-4CF90CDAA583}" type="presOf" srcId="{CD145425-1344-4794-AF2E-C99906A4B740}" destId="{AD16DD46-6FEF-433F-B272-30DE4FFE0BD2}" srcOrd="0" destOrd="0" presId="urn:microsoft.com/office/officeart/2005/8/layout/pyramid4"/>
    <dgm:cxn modelId="{E5F44097-F8BB-4D46-93B2-E2B2DFF6766A}" srcId="{A8C66000-B497-4C50-AE7E-D327916E9427}" destId="{41E02674-7F36-4522-A3E8-32DBD9AED828}" srcOrd="5" destOrd="0" parTransId="{5A9A53FE-7BFC-4B4F-B637-0BF7D23C2FFB}" sibTransId="{B9715F9B-E696-440D-AE2C-B75B44D3D2EC}"/>
    <dgm:cxn modelId="{C4F5199C-7604-4A6B-985B-137AC1209AC6}" srcId="{A8C66000-B497-4C50-AE7E-D327916E9427}" destId="{37873405-2F36-410D-932E-53AAD226E326}" srcOrd="2" destOrd="0" parTransId="{F1DCF40F-B8F6-46B4-8938-F6E96E6AE7B6}" sibTransId="{6E5BDFFA-2C27-4CD1-B607-6688547F55BC}"/>
    <dgm:cxn modelId="{D7F473B0-3A89-4BD3-994B-11C5BE8B2885}" type="presOf" srcId="{A8C66000-B497-4C50-AE7E-D327916E9427}" destId="{BD91BA84-C092-4228-8B79-89AF35F3A85C}" srcOrd="0" destOrd="0" presId="urn:microsoft.com/office/officeart/2005/8/layout/pyramid4"/>
    <dgm:cxn modelId="{8AC275BB-5A36-449C-B4E3-F63D52E9741F}" srcId="{A8C66000-B497-4C50-AE7E-D327916E9427}" destId="{5EB341DE-20C1-4CBD-AE02-39E64A65F8D3}" srcOrd="1" destOrd="0" parTransId="{838A5B8D-9A40-4805-A77A-63908FD26989}" sibTransId="{6D9FFD0E-B9CB-48B8-A6B6-08CC348D9564}"/>
    <dgm:cxn modelId="{5965BBC6-278C-49DB-9F39-D05E294744D8}" type="presOf" srcId="{41E02674-7F36-4522-A3E8-32DBD9AED828}" destId="{4A081025-88A2-4ACD-8AA2-6DB5CC822B31}" srcOrd="0" destOrd="0" presId="urn:microsoft.com/office/officeart/2005/8/layout/pyramid4"/>
    <dgm:cxn modelId="{9E25F1D3-1EBA-40EC-9210-BE9A9D579E85}" srcId="{A8C66000-B497-4C50-AE7E-D327916E9427}" destId="{619015D3-621C-4E19-A713-F914132D68E8}" srcOrd="0" destOrd="0" parTransId="{3F4BEA60-2916-4083-AC5D-34158B7D7752}" sibTransId="{6428D9E8-A109-490D-9C28-2AE869D14714}"/>
    <dgm:cxn modelId="{789E2AE0-5643-4896-BB9F-EAB38603369C}" srcId="{A8C66000-B497-4C50-AE7E-D327916E9427}" destId="{DC34093B-F24D-4462-9CAC-1ED113704FDB}" srcOrd="6" destOrd="0" parTransId="{A4555D1D-B49A-4BAC-A642-330DFC6C7772}" sibTransId="{9601E2D0-0184-4469-8763-92C98CDCB0C3}"/>
    <dgm:cxn modelId="{1EED83EF-9391-4098-8202-DF2689F2C6BB}" srcId="{A8C66000-B497-4C50-AE7E-D327916E9427}" destId="{744BB785-807F-4662-9018-CC2D4BBF150A}" srcOrd="4" destOrd="0" parTransId="{9415D93C-3F07-4FD5-93F6-8F926F6A2FC1}" sibTransId="{A24FCD25-AAAC-4341-BC11-C3D3AE638DA1}"/>
    <dgm:cxn modelId="{11C05923-6080-4CFC-9C3C-5BFCFD18DE49}" type="presParOf" srcId="{BD91BA84-C092-4228-8B79-89AF35F3A85C}" destId="{2D937D8C-2406-4D5D-AD47-4DF4AD4DC1CC}" srcOrd="0" destOrd="0" presId="urn:microsoft.com/office/officeart/2005/8/layout/pyramid4"/>
    <dgm:cxn modelId="{20441170-8084-45BD-9B67-AA2977BEAA2E}" type="presParOf" srcId="{BD91BA84-C092-4228-8B79-89AF35F3A85C}" destId="{9738CCA1-1865-4650-AA83-69895321101A}" srcOrd="1" destOrd="0" presId="urn:microsoft.com/office/officeart/2005/8/layout/pyramid4"/>
    <dgm:cxn modelId="{92185A85-A06E-4AE4-BB15-098B3F5B1D4B}" type="presParOf" srcId="{BD91BA84-C092-4228-8B79-89AF35F3A85C}" destId="{1F616F03-76B2-4895-A492-4CC85BE1A9AE}" srcOrd="2" destOrd="0" presId="urn:microsoft.com/office/officeart/2005/8/layout/pyramid4"/>
    <dgm:cxn modelId="{289F7F3D-46E8-498F-9569-68AB496EEB2B}" type="presParOf" srcId="{BD91BA84-C092-4228-8B79-89AF35F3A85C}" destId="{0B67BD45-5F42-4372-B640-EF01B8113CF6}" srcOrd="3" destOrd="0" presId="urn:microsoft.com/office/officeart/2005/8/layout/pyramid4"/>
    <dgm:cxn modelId="{3CD5AA8F-B5AE-4B28-93B9-A9259A84EE5E}" type="presParOf" srcId="{BD91BA84-C092-4228-8B79-89AF35F3A85C}" destId="{9134FC0F-F1F3-4769-966F-BA55BDA4E90F}" srcOrd="4" destOrd="0" presId="urn:microsoft.com/office/officeart/2005/8/layout/pyramid4"/>
    <dgm:cxn modelId="{505F0832-86AF-4DE3-AC04-E41DC73BC6AA}" type="presParOf" srcId="{BD91BA84-C092-4228-8B79-89AF35F3A85C}" destId="{4A081025-88A2-4ACD-8AA2-6DB5CC822B31}" srcOrd="5" destOrd="0" presId="urn:microsoft.com/office/officeart/2005/8/layout/pyramid4"/>
    <dgm:cxn modelId="{A81063CD-C0A4-49E9-974E-FF6AFB1646AC}" type="presParOf" srcId="{BD91BA84-C092-4228-8B79-89AF35F3A85C}" destId="{E98AA828-04F8-4018-A9AD-DF0556362BC8}" srcOrd="6" destOrd="0" presId="urn:microsoft.com/office/officeart/2005/8/layout/pyramid4"/>
    <dgm:cxn modelId="{F56FBA0C-56AB-4908-B090-CDF45A49F55A}" type="presParOf" srcId="{BD91BA84-C092-4228-8B79-89AF35F3A85C}" destId="{AD16DD46-6FEF-433F-B272-30DE4FFE0BD2}" srcOrd="7" destOrd="0" presId="urn:microsoft.com/office/officeart/2005/8/layout/pyramid4"/>
    <dgm:cxn modelId="{DBD42642-2B51-464C-B02F-EF3287BE6941}" type="presParOf" srcId="{BD91BA84-C092-4228-8B79-89AF35F3A85C}" destId="{5694CCE3-3C55-4AC7-A5B5-286119A0D786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37D8C-2406-4D5D-AD47-4DF4AD4DC1CC}">
      <dsp:nvSpPr>
        <dsp:cNvPr id="0" name=""/>
        <dsp:cNvSpPr/>
      </dsp:nvSpPr>
      <dsp:spPr>
        <a:xfrm>
          <a:off x="5157114" y="29532"/>
          <a:ext cx="1949149" cy="1949149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Vision and Strategy Development</a:t>
          </a:r>
        </a:p>
      </dsp:txBody>
      <dsp:txXfrm>
        <a:off x="5644401" y="1004107"/>
        <a:ext cx="974575" cy="974574"/>
      </dsp:txXfrm>
    </dsp:sp>
    <dsp:sp modelId="{9738CCA1-1865-4650-AA83-69895321101A}">
      <dsp:nvSpPr>
        <dsp:cNvPr id="0" name=""/>
        <dsp:cNvSpPr/>
      </dsp:nvSpPr>
      <dsp:spPr>
        <a:xfrm>
          <a:off x="4258244" y="1978682"/>
          <a:ext cx="1949149" cy="1949149"/>
        </a:xfrm>
        <a:prstGeom prst="triangle">
          <a:avLst/>
        </a:prstGeom>
        <a:solidFill>
          <a:schemeClr val="accent5">
            <a:hueOff val="2389335"/>
            <a:satOff val="-5105"/>
            <a:lumOff val="-213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Digital Operating Model</a:t>
          </a:r>
        </a:p>
      </dsp:txBody>
      <dsp:txXfrm>
        <a:off x="4745531" y="2953257"/>
        <a:ext cx="974575" cy="974574"/>
      </dsp:txXfrm>
    </dsp:sp>
    <dsp:sp modelId="{1F616F03-76B2-4895-A492-4CC85BE1A9AE}">
      <dsp:nvSpPr>
        <dsp:cNvPr id="0" name=""/>
        <dsp:cNvSpPr/>
      </dsp:nvSpPr>
      <dsp:spPr>
        <a:xfrm rot="10800000">
          <a:off x="5163429" y="1997608"/>
          <a:ext cx="1949149" cy="1949149"/>
        </a:xfrm>
        <a:prstGeom prst="triangle">
          <a:avLst/>
        </a:prstGeom>
        <a:solidFill>
          <a:schemeClr val="accent5">
            <a:hueOff val="4778670"/>
            <a:satOff val="-10209"/>
            <a:lumOff val="-426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Digitalization of Products/Services</a:t>
          </a:r>
        </a:p>
      </dsp:txBody>
      <dsp:txXfrm rot="10800000">
        <a:off x="5650716" y="1997608"/>
        <a:ext cx="974575" cy="974574"/>
      </dsp:txXfrm>
    </dsp:sp>
    <dsp:sp modelId="{0B67BD45-5F42-4372-B640-EF01B8113CF6}">
      <dsp:nvSpPr>
        <dsp:cNvPr id="0" name=""/>
        <dsp:cNvSpPr/>
      </dsp:nvSpPr>
      <dsp:spPr>
        <a:xfrm>
          <a:off x="6131689" y="1978682"/>
          <a:ext cx="1949149" cy="1949149"/>
        </a:xfrm>
        <a:prstGeom prst="triangle">
          <a:avLst/>
        </a:prstGeom>
        <a:solidFill>
          <a:schemeClr val="accent5">
            <a:hueOff val="7168005"/>
            <a:satOff val="-15314"/>
            <a:lumOff val="-639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Organizational Structure and Roles</a:t>
          </a:r>
        </a:p>
      </dsp:txBody>
      <dsp:txXfrm>
        <a:off x="6618976" y="2953257"/>
        <a:ext cx="974575" cy="974574"/>
      </dsp:txXfrm>
    </dsp:sp>
    <dsp:sp modelId="{9134FC0F-F1F3-4769-966F-BA55BDA4E90F}">
      <dsp:nvSpPr>
        <dsp:cNvPr id="0" name=""/>
        <dsp:cNvSpPr/>
      </dsp:nvSpPr>
      <dsp:spPr>
        <a:xfrm>
          <a:off x="3207964" y="3927832"/>
          <a:ext cx="1949149" cy="1949149"/>
        </a:xfrm>
        <a:prstGeom prst="triangle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Digitally-Enabled Processes</a:t>
          </a:r>
        </a:p>
      </dsp:txBody>
      <dsp:txXfrm>
        <a:off x="3695251" y="4902407"/>
        <a:ext cx="974575" cy="974574"/>
      </dsp:txXfrm>
    </dsp:sp>
    <dsp:sp modelId="{4A081025-88A2-4ACD-8AA2-6DB5CC822B31}">
      <dsp:nvSpPr>
        <dsp:cNvPr id="0" name=""/>
        <dsp:cNvSpPr/>
      </dsp:nvSpPr>
      <dsp:spPr>
        <a:xfrm rot="10800000">
          <a:off x="4182539" y="3927832"/>
          <a:ext cx="1949149" cy="1949149"/>
        </a:xfrm>
        <a:prstGeom prst="triangle">
          <a:avLst/>
        </a:prstGeom>
        <a:solidFill>
          <a:schemeClr val="accent5">
            <a:hueOff val="11946675"/>
            <a:satOff val="-25523"/>
            <a:lumOff val="-1066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Customer-Centric Culture</a:t>
          </a:r>
        </a:p>
      </dsp:txBody>
      <dsp:txXfrm rot="10800000">
        <a:off x="4669826" y="3927832"/>
        <a:ext cx="974575" cy="974574"/>
      </dsp:txXfrm>
    </dsp:sp>
    <dsp:sp modelId="{E98AA828-04F8-4018-A9AD-DF0556362BC8}">
      <dsp:nvSpPr>
        <dsp:cNvPr id="0" name=""/>
        <dsp:cNvSpPr/>
      </dsp:nvSpPr>
      <dsp:spPr>
        <a:xfrm>
          <a:off x="5157114" y="3927832"/>
          <a:ext cx="1949149" cy="1949149"/>
        </a:xfrm>
        <a:prstGeom prst="triangle">
          <a:avLst/>
        </a:prstGeom>
        <a:solidFill>
          <a:schemeClr val="accent5">
            <a:hueOff val="14336010"/>
            <a:satOff val="-30628"/>
            <a:lumOff val="-1279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Digital Technology and Infrastructure</a:t>
          </a:r>
        </a:p>
      </dsp:txBody>
      <dsp:txXfrm>
        <a:off x="5644401" y="4902407"/>
        <a:ext cx="974575" cy="974574"/>
      </dsp:txXfrm>
    </dsp:sp>
    <dsp:sp modelId="{AD16DD46-6FEF-433F-B272-30DE4FFE0BD2}">
      <dsp:nvSpPr>
        <dsp:cNvPr id="0" name=""/>
        <dsp:cNvSpPr/>
      </dsp:nvSpPr>
      <dsp:spPr>
        <a:xfrm rot="10800000">
          <a:off x="6131689" y="3927832"/>
          <a:ext cx="1949149" cy="1949149"/>
        </a:xfrm>
        <a:prstGeom prst="triangle">
          <a:avLst/>
        </a:prstGeom>
        <a:solidFill>
          <a:schemeClr val="accent5">
            <a:hueOff val="16725344"/>
            <a:satOff val="-35732"/>
            <a:lumOff val="-1492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Digital Data Management</a:t>
          </a:r>
        </a:p>
      </dsp:txBody>
      <dsp:txXfrm rot="10800000">
        <a:off x="6618976" y="3927832"/>
        <a:ext cx="974575" cy="974574"/>
      </dsp:txXfrm>
    </dsp:sp>
    <dsp:sp modelId="{5694CCE3-3C55-4AC7-A5B5-286119A0D786}">
      <dsp:nvSpPr>
        <dsp:cNvPr id="0" name=""/>
        <dsp:cNvSpPr/>
      </dsp:nvSpPr>
      <dsp:spPr>
        <a:xfrm>
          <a:off x="7106263" y="3927832"/>
          <a:ext cx="1949149" cy="1949149"/>
        </a:xfrm>
        <a:prstGeom prst="triangle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1200" kern="1200" dirty="0"/>
            <a:t>Cybersecurity and GRC</a:t>
          </a:r>
        </a:p>
      </dsp:txBody>
      <dsp:txXfrm>
        <a:off x="7593550" y="4902407"/>
        <a:ext cx="974575" cy="97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084" y="952986"/>
            <a:ext cx="6105274" cy="3016394"/>
          </a:xfrm>
        </p:spPr>
        <p:txBody>
          <a:bodyPr anchor="ctr">
            <a:noAutofit/>
          </a:bodyPr>
          <a:lstStyle>
            <a:lvl1pPr algn="l">
              <a:defRPr sz="7200" spc="800" baseline="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1083" y="4423446"/>
            <a:ext cx="4979335" cy="74227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1" i="0" cap="all" spc="400" baseline="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80101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8749" y="6375679"/>
            <a:ext cx="4540251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" y="0"/>
            <a:ext cx="49318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CIOpages_transparen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06" y="5157145"/>
            <a:ext cx="4307417" cy="117941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12785" y="225706"/>
            <a:ext cx="2573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KNOWHOW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41" y="894100"/>
            <a:ext cx="4179425" cy="417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2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82645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750" y="1121833"/>
            <a:ext cx="5391150" cy="506941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4972" y="1121833"/>
            <a:ext cx="5369841" cy="50694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528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71711" y="1183638"/>
            <a:ext cx="5380567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77333" y="1893106"/>
            <a:ext cx="5380567" cy="43298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481" y="1183638"/>
            <a:ext cx="5380567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6191481" y="1893106"/>
            <a:ext cx="5380567" cy="43298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9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6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rgbClr val="191917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50550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rgbClr val="191917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9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6749" y="179828"/>
            <a:ext cx="10900833" cy="7345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751" y="1047509"/>
            <a:ext cx="10900832" cy="5179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594" y="6375679"/>
            <a:ext cx="1140156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9667" y="6375679"/>
            <a:ext cx="6963833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1083" y="6375679"/>
            <a:ext cx="1037167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584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llout: Right Arrow 20"/>
          <p:cNvSpPr/>
          <p:nvPr/>
        </p:nvSpPr>
        <p:spPr>
          <a:xfrm>
            <a:off x="1661946" y="2281314"/>
            <a:ext cx="503975" cy="2981324"/>
          </a:xfrm>
          <a:prstGeom prst="rightArrowCallou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Transformation Case</a:t>
            </a:r>
          </a:p>
        </p:txBody>
      </p:sp>
      <p:sp>
        <p:nvSpPr>
          <p:cNvPr id="12" name="TextBox 11"/>
          <p:cNvSpPr txBox="1">
            <a:spLocks/>
          </p:cNvSpPr>
          <p:nvPr/>
        </p:nvSpPr>
        <p:spPr>
          <a:xfrm>
            <a:off x="3914898" y="5500772"/>
            <a:ext cx="1417320" cy="640080"/>
          </a:xfrm>
          <a:prstGeom prst="chevron">
            <a:avLst>
              <a:gd name="adj" fmla="val 29167"/>
            </a:avLst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Executive Intent</a:t>
            </a:r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5403039" y="5500772"/>
            <a:ext cx="1417320" cy="640080"/>
          </a:xfrm>
          <a:prstGeom prst="chevron">
            <a:avLst>
              <a:gd name="adj" fmla="val 30655"/>
            </a:avLst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Gill Sans MT"/>
              </a:rPr>
              <a:t>Operational Excellence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6820359" y="5500772"/>
            <a:ext cx="1417320" cy="640080"/>
          </a:xfrm>
          <a:prstGeom prst="chevron">
            <a:avLst>
              <a:gd name="adj" fmla="val 32143"/>
            </a:avLst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Change Ready Culture </a:t>
            </a:r>
          </a:p>
        </p:txBody>
      </p:sp>
      <p:sp>
        <p:nvSpPr>
          <p:cNvPr id="15" name="TextBox 14"/>
          <p:cNvSpPr txBox="1">
            <a:spLocks/>
          </p:cNvSpPr>
          <p:nvPr/>
        </p:nvSpPr>
        <p:spPr>
          <a:xfrm>
            <a:off x="8237679" y="5500772"/>
            <a:ext cx="1417320" cy="640080"/>
          </a:xfrm>
          <a:prstGeom prst="chevron">
            <a:avLst>
              <a:gd name="adj" fmla="val 32143"/>
            </a:avLst>
          </a:pr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Customer Centricity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33350" y="5589979"/>
            <a:ext cx="1410727" cy="46166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schemeClr val="tx1"/>
                </a:solidFill>
                <a:latin typeface="Gill Sans MT"/>
              </a:rPr>
              <a:t>Digital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Enablers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4842" y="881633"/>
            <a:ext cx="9235118" cy="34496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Customer Needs, Wants, and Desired Outcomes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322538" y="2022100"/>
            <a:ext cx="1457086" cy="55399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Experience-driven</a:t>
            </a:r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2250671" y="1878921"/>
            <a:ext cx="1042416" cy="46634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Evaluate</a:t>
            </a:r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3644043" y="1878921"/>
            <a:ext cx="1042416" cy="466344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Envision</a:t>
            </a:r>
          </a:p>
        </p:txBody>
      </p:sp>
      <p:sp>
        <p:nvSpPr>
          <p:cNvPr id="28" name="TextBox 27"/>
          <p:cNvSpPr txBox="1">
            <a:spLocks/>
          </p:cNvSpPr>
          <p:nvPr/>
        </p:nvSpPr>
        <p:spPr>
          <a:xfrm>
            <a:off x="5037415" y="1878921"/>
            <a:ext cx="1042416" cy="466344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Elaborate</a:t>
            </a:r>
          </a:p>
        </p:txBody>
      </p:sp>
      <p:sp>
        <p:nvSpPr>
          <p:cNvPr id="29" name="TextBox 28"/>
          <p:cNvSpPr txBox="1">
            <a:spLocks/>
          </p:cNvSpPr>
          <p:nvPr/>
        </p:nvSpPr>
        <p:spPr>
          <a:xfrm>
            <a:off x="6430787" y="1878921"/>
            <a:ext cx="1042416" cy="46634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Enable</a:t>
            </a:r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7824157" y="1878921"/>
            <a:ext cx="2038349" cy="46634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Effect </a:t>
            </a:r>
          </a:p>
        </p:txBody>
      </p:sp>
      <p:sp>
        <p:nvSpPr>
          <p:cNvPr id="31" name="Rectangle: Rounded Corners 21"/>
          <p:cNvSpPr/>
          <p:nvPr/>
        </p:nvSpPr>
        <p:spPr>
          <a:xfrm>
            <a:off x="2250672" y="2388517"/>
            <a:ext cx="1042416" cy="2987659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20" rtlCol="0" anchor="t"/>
          <a:lstStyle/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Assess the current state of enterprise digital readiness 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Gill Sans MT"/>
              </a:rPr>
              <a:t>Discover and document current state impediments across data, technology, process and people dimensions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2" name="Rectangle: Rounded Corners 22"/>
          <p:cNvSpPr/>
          <p:nvPr/>
        </p:nvSpPr>
        <p:spPr>
          <a:xfrm>
            <a:off x="3642512" y="2388517"/>
            <a:ext cx="1042416" cy="2990088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tlCol="0" anchor="t"/>
          <a:lstStyle/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Envision future state </a:t>
            </a:r>
            <a:r>
              <a:rPr lang="en-US" sz="1100" dirty="0">
                <a:solidFill>
                  <a:prstClr val="black"/>
                </a:solidFill>
                <a:latin typeface="Gill Sans MT"/>
              </a:rPr>
              <a:t>of a digital enterprise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Rethink business models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Define target operating model </a:t>
            </a:r>
            <a:r>
              <a:rPr lang="en-US" sz="1100" dirty="0">
                <a:solidFill>
                  <a:prstClr val="black"/>
                </a:solidFill>
                <a:latin typeface="Gill Sans MT"/>
              </a:rPr>
              <a:t>spanning people, process, technology, strategic and operational levers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3" name="Rectangle: Rounded Corners 23"/>
          <p:cNvSpPr/>
          <p:nvPr/>
        </p:nvSpPr>
        <p:spPr>
          <a:xfrm>
            <a:off x="5034352" y="2388517"/>
            <a:ext cx="1042416" cy="2990088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45720" rtlCol="0" anchor="t"/>
          <a:lstStyle/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Detailed transformation Capabilities 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Gill Sans MT"/>
              </a:rPr>
              <a:t>Business-change requirements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To be process design 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Conceptual target architecture 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Vendor scan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Buy/Build Outsource analysis</a:t>
            </a:r>
          </a:p>
        </p:txBody>
      </p:sp>
      <p:sp>
        <p:nvSpPr>
          <p:cNvPr id="34" name="Rectangle: Rounded Corners 24"/>
          <p:cNvSpPr/>
          <p:nvPr/>
        </p:nvSpPr>
        <p:spPr>
          <a:xfrm>
            <a:off x="6426192" y="2388517"/>
            <a:ext cx="1042416" cy="2990088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45720" rtlCol="0" anchor="t"/>
          <a:lstStyle/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Gill Sans MT"/>
              </a:rPr>
              <a:t>Robust Data Foundation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API-based IT Platforms </a:t>
            </a:r>
          </a:p>
          <a:p>
            <a:pPr marL="137160" indent="-13716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n-US" sz="1100" dirty="0">
                <a:solidFill>
                  <a:prstClr val="black"/>
                </a:solidFill>
              </a:rPr>
              <a:t>Optimized and flexible Processes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137160" lvl="0" indent="-13716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n-US" sz="1100" dirty="0">
                <a:solidFill>
                  <a:prstClr val="black"/>
                </a:solidFill>
              </a:rPr>
              <a:t>Rapid Prototyping and POC (Proof of concepts) Factory</a:t>
            </a:r>
          </a:p>
          <a:p>
            <a:pPr marL="137160" lvl="0" indent="-13716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n-US" sz="1100" dirty="0">
                <a:solidFill>
                  <a:prstClr val="black"/>
                </a:solidFill>
              </a:rPr>
              <a:t>Accelerated Capability Building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5" name="Rectangle: Rounded Corners 25"/>
          <p:cNvSpPr/>
          <p:nvPr/>
        </p:nvSpPr>
        <p:spPr>
          <a:xfrm>
            <a:off x="7824157" y="2388517"/>
            <a:ext cx="2038349" cy="2990088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(Potential Candidate Areas)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Omni Channel Optimization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Data-driven Decisions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Insight-based Customer Interactions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Design-Excellence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Digital Products and Services (Digital transition, digitally-enabled, digital-wrappers etc.)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a typeface="Calibri" panose="020F0502020204030204" pitchFamily="34" charset="0"/>
                <a:cs typeface="Times New Roman" panose="02020603050405020304" pitchFamily="18" charset="0"/>
              </a:rPr>
              <a:t>Transformation Technologies Adoption (Artificial Intelligence, Internet of Things, Blockchain, Robotic Process Automation etc.)</a:t>
            </a:r>
          </a:p>
          <a:p>
            <a:pPr marL="137160" marR="0" lvl="0" indent="-13716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3383634" y="2015805"/>
            <a:ext cx="169862" cy="19257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4777006" y="2015805"/>
            <a:ext cx="169862" cy="192576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6170378" y="2015805"/>
            <a:ext cx="169862" cy="19257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7563750" y="2015805"/>
            <a:ext cx="169862" cy="192576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684302" y="184289"/>
            <a:ext cx="10900833" cy="46331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Digital Transformation Framework </a:t>
            </a:r>
            <a:br>
              <a:rPr lang="en-US" sz="2400" dirty="0">
                <a:solidFill>
                  <a:schemeClr val="accent1"/>
                </a:solidFill>
              </a:rPr>
            </a:br>
            <a:r>
              <a:rPr lang="en-US" sz="2400" dirty="0">
                <a:solidFill>
                  <a:schemeClr val="accent1"/>
                </a:solidFill>
              </a:rPr>
              <a:t>  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47" name="Callout: Right Arrow 20"/>
          <p:cNvSpPr/>
          <p:nvPr/>
        </p:nvSpPr>
        <p:spPr>
          <a:xfrm>
            <a:off x="6096142" y="2388517"/>
            <a:ext cx="297903" cy="2990850"/>
          </a:xfrm>
          <a:prstGeom prst="rightArrowCallou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Transformation Roadmap</a:t>
            </a:r>
          </a:p>
        </p:txBody>
      </p:sp>
      <p:sp>
        <p:nvSpPr>
          <p:cNvPr id="48" name="Callout: Right Arrow 20"/>
          <p:cNvSpPr/>
          <p:nvPr/>
        </p:nvSpPr>
        <p:spPr>
          <a:xfrm>
            <a:off x="7547613" y="2394572"/>
            <a:ext cx="297903" cy="2990850"/>
          </a:xfrm>
          <a:prstGeom prst="rightArrowCallou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Develop | Test | Deploy</a:t>
            </a:r>
          </a:p>
        </p:txBody>
      </p:sp>
      <p:sp>
        <p:nvSpPr>
          <p:cNvPr id="49" name="Callout: Right Arrow 20"/>
          <p:cNvSpPr/>
          <p:nvPr/>
        </p:nvSpPr>
        <p:spPr>
          <a:xfrm>
            <a:off x="9931542" y="2388517"/>
            <a:ext cx="297903" cy="2990850"/>
          </a:xfrm>
          <a:prstGeom prst="rightArrowCallou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Evaluate | Iterate | Improve</a:t>
            </a:r>
          </a:p>
        </p:txBody>
      </p:sp>
      <p:sp>
        <p:nvSpPr>
          <p:cNvPr id="50" name="TextBox 49"/>
          <p:cNvSpPr txBox="1">
            <a:spLocks/>
          </p:cNvSpPr>
          <p:nvPr/>
        </p:nvSpPr>
        <p:spPr>
          <a:xfrm>
            <a:off x="382845" y="2404113"/>
            <a:ext cx="1202109" cy="64008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Macro  </a:t>
            </a:r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</a:b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Trends</a:t>
            </a:r>
          </a:p>
        </p:txBody>
      </p:sp>
      <p:sp>
        <p:nvSpPr>
          <p:cNvPr id="51" name="TextBox 50"/>
          <p:cNvSpPr txBox="1">
            <a:spLocks/>
          </p:cNvSpPr>
          <p:nvPr/>
        </p:nvSpPr>
        <p:spPr>
          <a:xfrm>
            <a:off x="382845" y="3184523"/>
            <a:ext cx="1202109" cy="64008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Competitive Dynamics</a:t>
            </a:r>
          </a:p>
        </p:txBody>
      </p:sp>
      <p:sp>
        <p:nvSpPr>
          <p:cNvPr id="52" name="TextBox 51"/>
          <p:cNvSpPr txBox="1">
            <a:spLocks/>
          </p:cNvSpPr>
          <p:nvPr/>
        </p:nvSpPr>
        <p:spPr>
          <a:xfrm>
            <a:off x="382845" y="3964933"/>
            <a:ext cx="1202109" cy="64008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Technology Advances </a:t>
            </a:r>
          </a:p>
        </p:txBody>
      </p:sp>
      <p:sp>
        <p:nvSpPr>
          <p:cNvPr id="53" name="TextBox 52"/>
          <p:cNvSpPr txBox="1">
            <a:spLocks/>
          </p:cNvSpPr>
          <p:nvPr/>
        </p:nvSpPr>
        <p:spPr>
          <a:xfrm>
            <a:off x="382845" y="4745342"/>
            <a:ext cx="1202109" cy="64008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Internal Challenges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2845" y="1890507"/>
            <a:ext cx="1202109" cy="461665"/>
          </a:xfrm>
          <a:prstGeom prst="roundRect">
            <a:avLst>
              <a:gd name="adj" fmla="val 16667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Transformation Drivers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322539" y="2721660"/>
            <a:ext cx="1457086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Analytics-based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298481" y="4656800"/>
            <a:ext cx="1519573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Innovation-Powered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12324" y="1341953"/>
            <a:ext cx="1538574" cy="32316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Connected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18957" y="1356579"/>
            <a:ext cx="1513261" cy="33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Social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67384" y="1363454"/>
            <a:ext cx="1666148" cy="33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Mobile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67026" y="1356579"/>
            <a:ext cx="2664516" cy="33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Demanding/Discerning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331293" y="3931288"/>
            <a:ext cx="1448331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Cloud-enabled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331293" y="3451997"/>
            <a:ext cx="1448331" cy="33855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Design-led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298481" y="1302525"/>
            <a:ext cx="1410727" cy="69544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Transformed State of the Enterprise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00363" y="1295025"/>
            <a:ext cx="1202109" cy="461665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Customer State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F087C1-2660-4420-A9BE-6F381F6D57E3}"/>
              </a:ext>
            </a:extLst>
          </p:cNvPr>
          <p:cNvSpPr txBox="1"/>
          <p:nvPr/>
        </p:nvSpPr>
        <p:spPr>
          <a:xfrm>
            <a:off x="2250671" y="6270126"/>
            <a:ext cx="2539273" cy="461665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Program/Project Management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51683A-8CAA-4FA7-B4A4-494DBF944981}"/>
              </a:ext>
            </a:extLst>
          </p:cNvPr>
          <p:cNvSpPr txBox="1"/>
          <p:nvPr/>
        </p:nvSpPr>
        <p:spPr>
          <a:xfrm>
            <a:off x="7442979" y="6247062"/>
            <a:ext cx="2539273" cy="461665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Metrics, Measurement, and Feedback Loops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11271D-BB2A-427E-BBA0-4F6E32234498}"/>
              </a:ext>
            </a:extLst>
          </p:cNvPr>
          <p:cNvSpPr txBox="1"/>
          <p:nvPr/>
        </p:nvSpPr>
        <p:spPr>
          <a:xfrm>
            <a:off x="4867884" y="6256202"/>
            <a:ext cx="2539273" cy="461665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Change Management </a:t>
            </a:r>
          </a:p>
        </p:txBody>
      </p:sp>
    </p:spTree>
    <p:extLst>
      <p:ext uri="{BB962C8B-B14F-4D97-AF65-F5344CB8AC3E}">
        <p14:creationId xmlns:p14="http://schemas.microsoft.com/office/powerpoint/2010/main" val="206102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E431C-590F-4E0F-9852-3C1DE906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Scope of Digital Transformation Capability Areas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CF586BC-ED72-43FB-BCFB-F8E691983F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026662"/>
              </p:ext>
            </p:extLst>
          </p:nvPr>
        </p:nvGraphicFramePr>
        <p:xfrm>
          <a:off x="-35689" y="542433"/>
          <a:ext cx="12263378" cy="5906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674074"/>
      </p:ext>
    </p:extLst>
  </p:cSld>
  <p:clrMapOvr>
    <a:masterClrMapping/>
  </p:clrMapOvr>
</p:sld>
</file>

<file path=ppt/theme/theme1.xml><?xml version="1.0" encoding="utf-8"?>
<a:theme xmlns:a="http://schemas.openxmlformats.org/drawingml/2006/main" name="1_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252</Words>
  <Application>Microsoft Office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Gill Sans MT</vt:lpstr>
      <vt:lpstr>Impact</vt:lpstr>
      <vt:lpstr>Times New Roman</vt:lpstr>
      <vt:lpstr>Wingdings</vt:lpstr>
      <vt:lpstr>1_Badge</vt:lpstr>
      <vt:lpstr>Digital Transformation Framework    </vt:lpstr>
      <vt:lpstr>Scope of Digital Transformation Capability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and Finance Transformation Framework</dc:title>
  <dc:creator>satya iluri</dc:creator>
  <cp:lastModifiedBy>satya iluri</cp:lastModifiedBy>
  <cp:revision>31</cp:revision>
  <dcterms:created xsi:type="dcterms:W3CDTF">2017-03-04T18:53:58Z</dcterms:created>
  <dcterms:modified xsi:type="dcterms:W3CDTF">2018-10-11T11:36:40Z</dcterms:modified>
</cp:coreProperties>
</file>